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2" r:id="rId5"/>
    <p:sldId id="271" r:id="rId6"/>
    <p:sldId id="273" r:id="rId7"/>
    <p:sldId id="274" r:id="rId8"/>
    <p:sldId id="275" r:id="rId9"/>
    <p:sldId id="276" r:id="rId10"/>
    <p:sldId id="277" r:id="rId11"/>
    <p:sldId id="278"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96" y="-17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7AB03B0-953C-49C8-819C-C9DFD9696C98}" type="datetimeFigureOut">
              <a:rPr lang="nl-NL" smtClean="0"/>
              <a:pPr/>
              <a:t>23-2-2017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3456553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7AB03B0-953C-49C8-819C-C9DFD9696C98}" type="datetimeFigureOut">
              <a:rPr lang="nl-NL" smtClean="0"/>
              <a:pPr/>
              <a:t>23-2-2017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122741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7AB03B0-953C-49C8-819C-C9DFD9696C98}" type="datetimeFigureOut">
              <a:rPr lang="nl-NL" smtClean="0"/>
              <a:pPr/>
              <a:t>23-2-2017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336798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7AB03B0-953C-49C8-819C-C9DFD9696C98}" type="datetimeFigureOut">
              <a:rPr lang="nl-NL" smtClean="0"/>
              <a:pPr/>
              <a:t>23-2-2017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3800899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7AB03B0-953C-49C8-819C-C9DFD9696C98}" type="datetimeFigureOut">
              <a:rPr lang="nl-NL" smtClean="0"/>
              <a:pPr/>
              <a:t>23-2-2017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163800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7AB03B0-953C-49C8-819C-C9DFD9696C98}" type="datetimeFigureOut">
              <a:rPr lang="nl-NL" smtClean="0"/>
              <a:pPr/>
              <a:t>23-2-2017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228582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7AB03B0-953C-49C8-819C-C9DFD9696C98}" type="datetimeFigureOut">
              <a:rPr lang="nl-NL" smtClean="0"/>
              <a:pPr/>
              <a:t>23-2-2017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335522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7AB03B0-953C-49C8-819C-C9DFD9696C98}" type="datetimeFigureOut">
              <a:rPr lang="nl-NL" smtClean="0"/>
              <a:pPr/>
              <a:t>23-2-2017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248225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7AB03B0-953C-49C8-819C-C9DFD9696C98}" type="datetimeFigureOut">
              <a:rPr lang="nl-NL" smtClean="0"/>
              <a:pPr/>
              <a:t>23-2-2017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354940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7AB03B0-953C-49C8-819C-C9DFD9696C98}" type="datetimeFigureOut">
              <a:rPr lang="nl-NL" smtClean="0"/>
              <a:pPr/>
              <a:t>23-2-2017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348441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7AB03B0-953C-49C8-819C-C9DFD9696C98}" type="datetimeFigureOut">
              <a:rPr lang="nl-NL" smtClean="0"/>
              <a:pPr/>
              <a:t>23-2-2017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1830477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9000">
              <a:srgbClr val="FF0000"/>
            </a:gs>
            <a:gs pos="22000">
              <a:schemeClr val="bg2"/>
            </a:gs>
          </a:gsLst>
          <a:lin ang="0" scaled="1"/>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AB03B0-953C-49C8-819C-C9DFD9696C98}" type="datetimeFigureOut">
              <a:rPr lang="nl-NL" smtClean="0"/>
              <a:pPr/>
              <a:t>23-2-2017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E7D5C-FDE1-4DE5-97AD-A96737C8458B}" type="slidenum">
              <a:rPr lang="nl-NL" smtClean="0"/>
              <a:pPr/>
              <a:t>‹nr.›</a:t>
            </a:fld>
            <a:endParaRPr lang="nl-NL"/>
          </a:p>
        </p:txBody>
      </p:sp>
    </p:spTree>
    <p:extLst>
      <p:ext uri="{BB962C8B-B14F-4D97-AF65-F5344CB8AC3E}">
        <p14:creationId xmlns="" xmlns:p14="http://schemas.microsoft.com/office/powerpoint/2010/main" val="2758541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nl/url?sa=i&amp;rct=j&amp;q=&amp;esrc=s&amp;source=images&amp;cd=&amp;cad=rja&amp;uact=8&amp;ved=0ahUKEwjqxdOwkKbSAhXKWBoKHdeaADoQjRwIBw&amp;url=https%3A%2F%2Fproject-slavernij.wikispaces.com%2Fnederlandse%2Bslavernij&amp;psig=AFQjCNHiCm7Vp2Ojs9XQS_bu4X4ROPZW-w&amp;ust=148793608801193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nl/url?sa=i&amp;rct=j&amp;q=&amp;esrc=s&amp;source=images&amp;cd=&amp;cad=rja&amp;uact=8&amp;ved=0ahUKEwj1pJKZj6bSAhXMORoKHXjcDzoQjRwIBw&amp;url=http%3A%2F%2Fgrieks.moritzvennik.nl%2Fsparta%2F&amp;bvm=bv.147448319,d.d2s&amp;psig=AFQjCNHcHIm0Peyw0SA7meKus-CHmghwzw&amp;ust=148793571796569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752725" y="0"/>
            <a:ext cx="9144000" cy="2387600"/>
          </a:xfrm>
        </p:spPr>
        <p:txBody>
          <a:bodyPr/>
          <a:lstStyle/>
          <a:p>
            <a:r>
              <a:rPr lang="nl-NL" b="1" dirty="0" smtClean="0">
                <a:solidFill>
                  <a:srgbClr val="FF0000"/>
                </a:solidFill>
              </a:rPr>
              <a:t>Historisch Redeneren</a:t>
            </a:r>
            <a:endParaRPr lang="nl-NL" b="1" dirty="0">
              <a:solidFill>
                <a:srgbClr val="FF0000"/>
              </a:solidFill>
            </a:endParaRPr>
          </a:p>
        </p:txBody>
      </p:sp>
      <p:sp>
        <p:nvSpPr>
          <p:cNvPr id="3" name="Ondertitel 2"/>
          <p:cNvSpPr>
            <a:spLocks noGrp="1"/>
          </p:cNvSpPr>
          <p:nvPr>
            <p:ph type="subTitle" idx="1"/>
          </p:nvPr>
        </p:nvSpPr>
        <p:spPr>
          <a:xfrm>
            <a:off x="2600325" y="2387600"/>
            <a:ext cx="9144000" cy="1655762"/>
          </a:xfrm>
        </p:spPr>
        <p:txBody>
          <a:bodyPr/>
          <a:lstStyle/>
          <a:p>
            <a:r>
              <a:rPr lang="nl-NL" dirty="0" smtClean="0">
                <a:solidFill>
                  <a:schemeClr val="bg1">
                    <a:lumMod val="50000"/>
                  </a:schemeClr>
                </a:solidFill>
              </a:rPr>
              <a:t>Betrouwbaarheid van bronnen</a:t>
            </a:r>
          </a:p>
          <a:p>
            <a:r>
              <a:rPr lang="nl-NL" dirty="0" smtClean="0">
                <a:solidFill>
                  <a:schemeClr val="bg1">
                    <a:lumMod val="50000"/>
                  </a:schemeClr>
                </a:solidFill>
              </a:rPr>
              <a:t>Standplaatsgebondenheid</a:t>
            </a:r>
            <a:endParaRPr lang="nl-NL" dirty="0">
              <a:solidFill>
                <a:schemeClr val="bg1">
                  <a:lumMod val="50000"/>
                </a:schemeClr>
              </a:solidFill>
            </a:endParaRPr>
          </a:p>
        </p:txBody>
      </p:sp>
    </p:spTree>
    <p:extLst>
      <p:ext uri="{BB962C8B-B14F-4D97-AF65-F5344CB8AC3E}">
        <p14:creationId xmlns="" xmlns:p14="http://schemas.microsoft.com/office/powerpoint/2010/main" val="190361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79058" y="347195"/>
            <a:ext cx="8673353" cy="1325563"/>
          </a:xfrm>
        </p:spPr>
        <p:txBody>
          <a:bodyPr/>
          <a:lstStyle/>
          <a:p>
            <a:r>
              <a:rPr lang="nl-NL" b="1" dirty="0" smtClean="0">
                <a:solidFill>
                  <a:srgbClr val="FF0000"/>
                </a:solidFill>
              </a:rPr>
              <a:t>Standplaatsgebondenheid</a:t>
            </a:r>
            <a:endParaRPr lang="nl-NL" b="1" dirty="0">
              <a:solidFill>
                <a:srgbClr val="FF0000"/>
              </a:solidFill>
            </a:endParaRPr>
          </a:p>
        </p:txBody>
      </p:sp>
      <p:sp>
        <p:nvSpPr>
          <p:cNvPr id="4" name="Tekstvak 3"/>
          <p:cNvSpPr txBox="1"/>
          <p:nvPr/>
        </p:nvSpPr>
        <p:spPr>
          <a:xfrm>
            <a:off x="0" y="2501153"/>
            <a:ext cx="2329036"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b="1" i="1" dirty="0" smtClean="0">
                <a:solidFill>
                  <a:schemeClr val="bg1"/>
                </a:solidFill>
              </a:rPr>
              <a:t>Historisch denken </a:t>
            </a:r>
          </a:p>
          <a:p>
            <a:pPr marL="285750" indent="-285750">
              <a:buFont typeface="Arial" panose="020B0604020202020204" pitchFamily="34" charset="0"/>
              <a:buChar char="•"/>
            </a:pPr>
            <a:r>
              <a:rPr lang="nl-NL" dirty="0" smtClean="0">
                <a:solidFill>
                  <a:schemeClr val="bg1"/>
                </a:solidFill>
              </a:rPr>
              <a:t>Afsluiting</a:t>
            </a:r>
            <a:endParaRPr lang="nl-NL" dirty="0"/>
          </a:p>
        </p:txBody>
      </p:sp>
      <p:sp>
        <p:nvSpPr>
          <p:cNvPr id="7" name="Tijdelijke aanduiding voor inhoud 2"/>
          <p:cNvSpPr>
            <a:spLocks noGrp="1"/>
          </p:cNvSpPr>
          <p:nvPr>
            <p:ph idx="1"/>
          </p:nvPr>
        </p:nvSpPr>
        <p:spPr>
          <a:xfrm>
            <a:off x="2770094" y="1452283"/>
            <a:ext cx="8408894" cy="4179922"/>
          </a:xfrm>
        </p:spPr>
        <p:txBody>
          <a:bodyPr>
            <a:normAutofit/>
          </a:bodyPr>
          <a:lstStyle/>
          <a:p>
            <a:pPr marL="0" indent="0">
              <a:buNone/>
            </a:pPr>
            <a:r>
              <a:rPr lang="nl-NL" sz="2200" b="1" dirty="0" smtClean="0">
                <a:solidFill>
                  <a:srgbClr val="FF0000"/>
                </a:solidFill>
              </a:rPr>
              <a:t>Slavernij</a:t>
            </a:r>
          </a:p>
          <a:p>
            <a:pPr marL="0" indent="0">
              <a:buNone/>
            </a:pPr>
            <a:r>
              <a:rPr lang="nl-NL" sz="2400" dirty="0" smtClean="0">
                <a:solidFill>
                  <a:srgbClr val="FF0000"/>
                </a:solidFill>
              </a:rPr>
              <a:t>Hoewel slavernij bij (vrijwel) alle culturen in de oudheid voorkwam, waren het vooral de Grieken en Romeinen die op grote schaal hiervan gebruik maakten. In de meeste culturen werden slaven vooral in de </a:t>
            </a:r>
            <a:br>
              <a:rPr lang="nl-NL" sz="2400" dirty="0" smtClean="0">
                <a:solidFill>
                  <a:srgbClr val="FF0000"/>
                </a:solidFill>
              </a:rPr>
            </a:br>
            <a:r>
              <a:rPr lang="nl-NL" sz="2400" dirty="0" smtClean="0">
                <a:solidFill>
                  <a:srgbClr val="FF0000"/>
                </a:solidFill>
              </a:rPr>
              <a:t>huishouding </a:t>
            </a:r>
            <a:r>
              <a:rPr lang="nl-NL" sz="2400" dirty="0" smtClean="0">
                <a:solidFill>
                  <a:srgbClr val="FF0000"/>
                </a:solidFill>
              </a:rPr>
              <a:t>van rijke mensen </a:t>
            </a:r>
            <a:r>
              <a:rPr lang="nl-NL" sz="2400" dirty="0" smtClean="0">
                <a:solidFill>
                  <a:srgbClr val="FF0000"/>
                </a:solidFill>
              </a:rPr>
              <a:t/>
            </a:r>
            <a:br>
              <a:rPr lang="nl-NL" sz="2400" dirty="0" smtClean="0">
                <a:solidFill>
                  <a:srgbClr val="FF0000"/>
                </a:solidFill>
              </a:rPr>
            </a:br>
            <a:r>
              <a:rPr lang="nl-NL" sz="2400" dirty="0" smtClean="0">
                <a:solidFill>
                  <a:srgbClr val="FF0000"/>
                </a:solidFill>
              </a:rPr>
              <a:t>gehouden </a:t>
            </a:r>
            <a:r>
              <a:rPr lang="nl-NL" sz="2400" dirty="0" smtClean="0">
                <a:solidFill>
                  <a:srgbClr val="FF0000"/>
                </a:solidFill>
              </a:rPr>
              <a:t>en waren ze </a:t>
            </a:r>
            <a:r>
              <a:rPr lang="nl-NL" sz="2400" dirty="0" smtClean="0">
                <a:solidFill>
                  <a:srgbClr val="FF0000"/>
                </a:solidFill>
              </a:rPr>
              <a:t/>
            </a:r>
            <a:br>
              <a:rPr lang="nl-NL" sz="2400" dirty="0" smtClean="0">
                <a:solidFill>
                  <a:srgbClr val="FF0000"/>
                </a:solidFill>
              </a:rPr>
            </a:br>
            <a:r>
              <a:rPr lang="nl-NL" sz="2400" dirty="0" smtClean="0">
                <a:solidFill>
                  <a:srgbClr val="FF0000"/>
                </a:solidFill>
              </a:rPr>
              <a:t>betrekkelijk </a:t>
            </a:r>
            <a:r>
              <a:rPr lang="nl-NL" sz="2400" dirty="0" smtClean="0">
                <a:solidFill>
                  <a:srgbClr val="FF0000"/>
                </a:solidFill>
              </a:rPr>
              <a:t>gering in aantal</a:t>
            </a:r>
            <a:r>
              <a:rPr lang="nl-NL" sz="2400" dirty="0" smtClean="0">
                <a:solidFill>
                  <a:srgbClr val="FF0000"/>
                </a:solidFill>
              </a:rPr>
              <a:t>.</a:t>
            </a:r>
          </a:p>
          <a:p>
            <a:pPr marL="0" indent="0">
              <a:buNone/>
            </a:pPr>
            <a:endParaRPr lang="nl-NL" sz="2400" i="1" dirty="0" smtClean="0">
              <a:solidFill>
                <a:srgbClr val="FF0000"/>
              </a:solidFill>
            </a:endParaRPr>
          </a:p>
          <a:p>
            <a:pPr marL="0" indent="0">
              <a:buNone/>
            </a:pPr>
            <a:r>
              <a:rPr lang="nl-NL" sz="2400" i="1" dirty="0" smtClean="0">
                <a:solidFill>
                  <a:srgbClr val="FF0000"/>
                </a:solidFill>
              </a:rPr>
              <a:t>Onze normen en waarden….</a:t>
            </a:r>
          </a:p>
          <a:p>
            <a:pPr marL="0" indent="0">
              <a:buNone/>
            </a:pPr>
            <a:endParaRPr lang="nl-NL" sz="2200" i="1" dirty="0" smtClean="0">
              <a:solidFill>
                <a:srgbClr val="FF0000"/>
              </a:solidFill>
            </a:endParaRPr>
          </a:p>
        </p:txBody>
      </p:sp>
      <p:pic>
        <p:nvPicPr>
          <p:cNvPr id="22530" name="Picture 2" descr="Afbeeldingsresultaat voor slavernij">
            <a:hlinkClick r:id="rId2"/>
          </p:cNvPr>
          <p:cNvPicPr>
            <a:picLocks noChangeAspect="1" noChangeArrowheads="1"/>
          </p:cNvPicPr>
          <p:nvPr/>
        </p:nvPicPr>
        <p:blipFill>
          <a:blip r:embed="rId3" cstate="print"/>
          <a:srcRect/>
          <a:stretch>
            <a:fillRect/>
          </a:stretch>
        </p:blipFill>
        <p:spPr bwMode="auto">
          <a:xfrm>
            <a:off x="7103222" y="2986460"/>
            <a:ext cx="4762500" cy="37147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amond(in)">
                                      <p:cBhvr>
                                        <p:cTn id="7" dur="2000"/>
                                        <p:tgtEl>
                                          <p:spTgt spid="7">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diamond(in)">
                                      <p:cBhvr>
                                        <p:cTn id="10" dur="2000"/>
                                        <p:tgtEl>
                                          <p:spTgt spid="7">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diamond(in)">
                                      <p:cBhvr>
                                        <p:cTn id="13"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15552" y="365125"/>
            <a:ext cx="7938247" cy="1325563"/>
          </a:xfrm>
        </p:spPr>
        <p:txBody>
          <a:bodyPr/>
          <a:lstStyle/>
          <a:p>
            <a:r>
              <a:rPr lang="nl-NL" b="1" dirty="0" smtClean="0">
                <a:solidFill>
                  <a:srgbClr val="FF0000"/>
                </a:solidFill>
              </a:rPr>
              <a:t>Afsluiting</a:t>
            </a:r>
            <a:endParaRPr lang="nl-NL" b="1" dirty="0">
              <a:solidFill>
                <a:srgbClr val="FF0000"/>
              </a:solidFill>
            </a:endParaRPr>
          </a:p>
        </p:txBody>
      </p:sp>
      <p:sp>
        <p:nvSpPr>
          <p:cNvPr id="3" name="Tijdelijke aanduiding voor inhoud 2"/>
          <p:cNvSpPr>
            <a:spLocks noGrp="1"/>
          </p:cNvSpPr>
          <p:nvPr>
            <p:ph idx="1"/>
          </p:nvPr>
        </p:nvSpPr>
        <p:spPr>
          <a:xfrm>
            <a:off x="2904564" y="1568824"/>
            <a:ext cx="8449235" cy="4608139"/>
          </a:xfrm>
        </p:spPr>
        <p:txBody>
          <a:bodyPr/>
          <a:lstStyle/>
          <a:p>
            <a:pPr marL="0" indent="0">
              <a:buNone/>
            </a:pPr>
            <a:r>
              <a:rPr lang="nl-NL" b="1" dirty="0" smtClean="0">
                <a:solidFill>
                  <a:srgbClr val="FF0000"/>
                </a:solidFill>
              </a:rPr>
              <a:t>Aan het einde van de les kunnen jullie:</a:t>
            </a:r>
          </a:p>
          <a:p>
            <a:r>
              <a:rPr lang="nl-NL" dirty="0" smtClean="0">
                <a:solidFill>
                  <a:srgbClr val="FF0000"/>
                </a:solidFill>
              </a:rPr>
              <a:t>Benoemen welke 6 vragen je nodig hebt bij het bepalen van de betrouwbaarheid van een bron;</a:t>
            </a:r>
          </a:p>
          <a:p>
            <a:r>
              <a:rPr lang="nl-NL" dirty="0" smtClean="0">
                <a:solidFill>
                  <a:srgbClr val="FF0000"/>
                </a:solidFill>
              </a:rPr>
              <a:t>Uitleggen wat standplaatsgebondenheid betekend;</a:t>
            </a:r>
            <a:endParaRPr lang="nl-NL" dirty="0" smtClean="0">
              <a:solidFill>
                <a:srgbClr val="FF0000"/>
              </a:solidFill>
            </a:endParaRPr>
          </a:p>
        </p:txBody>
      </p:sp>
      <p:sp>
        <p:nvSpPr>
          <p:cNvPr id="4" name="Tekstvak 3"/>
          <p:cNvSpPr txBox="1"/>
          <p:nvPr/>
        </p:nvSpPr>
        <p:spPr>
          <a:xfrm>
            <a:off x="0" y="2501153"/>
            <a:ext cx="2329036"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Historisch denken </a:t>
            </a:r>
          </a:p>
          <a:p>
            <a:pPr marL="285750" indent="-285750">
              <a:buFont typeface="Arial" panose="020B0604020202020204" pitchFamily="34" charset="0"/>
              <a:buChar char="•"/>
            </a:pPr>
            <a:r>
              <a:rPr lang="nl-NL" b="1" i="1" dirty="0" smtClean="0">
                <a:solidFill>
                  <a:schemeClr val="bg1"/>
                </a:solidFill>
              </a:rPr>
              <a:t>Afsluiting</a:t>
            </a:r>
            <a:endParaRPr lang="nl-NL" b="1" i="1" dirty="0"/>
          </a:p>
        </p:txBody>
      </p:sp>
    </p:spTree>
    <p:extLst>
      <p:ext uri="{BB962C8B-B14F-4D97-AF65-F5344CB8AC3E}">
        <p14:creationId xmlns="" xmlns:p14="http://schemas.microsoft.com/office/powerpoint/2010/main" val="2270187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15552" y="365125"/>
            <a:ext cx="7938247" cy="1325563"/>
          </a:xfrm>
        </p:spPr>
        <p:txBody>
          <a:bodyPr/>
          <a:lstStyle/>
          <a:p>
            <a:r>
              <a:rPr lang="nl-NL" b="1" dirty="0" smtClean="0">
                <a:solidFill>
                  <a:srgbClr val="FF0000"/>
                </a:solidFill>
              </a:rPr>
              <a:t>Wat gaan we doen?</a:t>
            </a:r>
            <a:endParaRPr lang="nl-NL" b="1" dirty="0">
              <a:solidFill>
                <a:srgbClr val="FF0000"/>
              </a:solidFill>
            </a:endParaRPr>
          </a:p>
        </p:txBody>
      </p:sp>
      <p:sp>
        <p:nvSpPr>
          <p:cNvPr id="3" name="Tijdelijke aanduiding voor inhoud 2"/>
          <p:cNvSpPr>
            <a:spLocks noGrp="1"/>
          </p:cNvSpPr>
          <p:nvPr>
            <p:ph idx="1"/>
          </p:nvPr>
        </p:nvSpPr>
        <p:spPr>
          <a:xfrm>
            <a:off x="2904564" y="1568824"/>
            <a:ext cx="8449235" cy="4608139"/>
          </a:xfrm>
        </p:spPr>
        <p:txBody>
          <a:bodyPr/>
          <a:lstStyle/>
          <a:p>
            <a:r>
              <a:rPr lang="nl-NL" dirty="0" smtClean="0">
                <a:solidFill>
                  <a:srgbClr val="FF0000"/>
                </a:solidFill>
              </a:rPr>
              <a:t>Lesdoelen</a:t>
            </a:r>
          </a:p>
          <a:p>
            <a:r>
              <a:rPr lang="nl-NL" dirty="0" smtClean="0">
                <a:solidFill>
                  <a:srgbClr val="FF0000"/>
                </a:solidFill>
              </a:rPr>
              <a:t>Na bespreken S.O.;</a:t>
            </a:r>
            <a:endParaRPr lang="nl-NL" dirty="0" smtClean="0">
              <a:solidFill>
                <a:srgbClr val="FF0000"/>
              </a:solidFill>
            </a:endParaRPr>
          </a:p>
          <a:p>
            <a:r>
              <a:rPr lang="nl-NL" dirty="0" smtClean="0">
                <a:solidFill>
                  <a:srgbClr val="FF0000"/>
                </a:solidFill>
              </a:rPr>
              <a:t>Historisch </a:t>
            </a:r>
            <a:r>
              <a:rPr lang="nl-NL" dirty="0" smtClean="0">
                <a:solidFill>
                  <a:srgbClr val="FF0000"/>
                </a:solidFill>
              </a:rPr>
              <a:t>denken </a:t>
            </a:r>
            <a:r>
              <a:rPr lang="nl-NL" dirty="0" smtClean="0">
                <a:solidFill>
                  <a:srgbClr val="FF0000"/>
                </a:solidFill>
              </a:rPr>
              <a:t/>
            </a:r>
            <a:br>
              <a:rPr lang="nl-NL" dirty="0" smtClean="0">
                <a:solidFill>
                  <a:srgbClr val="FF0000"/>
                </a:solidFill>
              </a:rPr>
            </a:br>
            <a:r>
              <a:rPr lang="nl-NL" dirty="0" smtClean="0">
                <a:solidFill>
                  <a:srgbClr val="FF0000"/>
                </a:solidFill>
              </a:rPr>
              <a:t>Bron gebruik: Betrouwbaarheid</a:t>
            </a:r>
            <a:br>
              <a:rPr lang="nl-NL" dirty="0" smtClean="0">
                <a:solidFill>
                  <a:srgbClr val="FF0000"/>
                </a:solidFill>
              </a:rPr>
            </a:br>
            <a:r>
              <a:rPr lang="nl-NL" dirty="0" smtClean="0">
                <a:solidFill>
                  <a:srgbClr val="FF0000"/>
                </a:solidFill>
              </a:rPr>
              <a:t>Standplaatsgebondenheid</a:t>
            </a:r>
            <a:endParaRPr lang="nl-NL" dirty="0" smtClean="0">
              <a:solidFill>
                <a:srgbClr val="FF0000"/>
              </a:solidFill>
            </a:endParaRPr>
          </a:p>
          <a:p>
            <a:r>
              <a:rPr lang="nl-NL" dirty="0" smtClean="0">
                <a:solidFill>
                  <a:srgbClr val="FF0000"/>
                </a:solidFill>
              </a:rPr>
              <a:t>Afsluiting</a:t>
            </a:r>
            <a:endParaRPr lang="nl-NL" dirty="0" smtClean="0">
              <a:solidFill>
                <a:srgbClr val="FF0000"/>
              </a:solidFill>
            </a:endParaRPr>
          </a:p>
          <a:p>
            <a:pPr marL="0" indent="0">
              <a:buNone/>
            </a:pPr>
            <a:endParaRPr lang="nl-NL" dirty="0" smtClean="0">
              <a:solidFill>
                <a:srgbClr val="FF0000"/>
              </a:solidFill>
            </a:endParaRPr>
          </a:p>
          <a:p>
            <a:endParaRPr lang="nl-NL" dirty="0">
              <a:solidFill>
                <a:srgbClr val="FF0000"/>
              </a:solidFill>
            </a:endParaRPr>
          </a:p>
        </p:txBody>
      </p:sp>
      <p:sp>
        <p:nvSpPr>
          <p:cNvPr id="4" name="Tekstvak 3"/>
          <p:cNvSpPr txBox="1"/>
          <p:nvPr/>
        </p:nvSpPr>
        <p:spPr>
          <a:xfrm>
            <a:off x="0" y="2501153"/>
            <a:ext cx="2395015"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b="1" i="1"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Historisch </a:t>
            </a:r>
            <a:r>
              <a:rPr lang="nl-NL" dirty="0" smtClean="0">
                <a:solidFill>
                  <a:schemeClr val="bg1"/>
                </a:solidFill>
              </a:rPr>
              <a:t>denken </a:t>
            </a:r>
          </a:p>
          <a:p>
            <a:pPr marL="285750" indent="-285750">
              <a:buFont typeface="Arial" panose="020B0604020202020204" pitchFamily="34" charset="0"/>
              <a:buChar char="•"/>
            </a:pPr>
            <a:r>
              <a:rPr lang="nl-NL" dirty="0" smtClean="0">
                <a:solidFill>
                  <a:schemeClr val="bg1"/>
                </a:solidFill>
              </a:rPr>
              <a:t>Afsluiting</a:t>
            </a:r>
            <a:endParaRPr lang="nl-NL" dirty="0"/>
          </a:p>
        </p:txBody>
      </p:sp>
    </p:spTree>
    <p:extLst>
      <p:ext uri="{BB962C8B-B14F-4D97-AF65-F5344CB8AC3E}">
        <p14:creationId xmlns="" xmlns:p14="http://schemas.microsoft.com/office/powerpoint/2010/main" val="1776927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15552" y="365125"/>
            <a:ext cx="7938247" cy="1325563"/>
          </a:xfrm>
        </p:spPr>
        <p:txBody>
          <a:bodyPr/>
          <a:lstStyle/>
          <a:p>
            <a:r>
              <a:rPr lang="nl-NL" b="1" dirty="0" smtClean="0">
                <a:solidFill>
                  <a:srgbClr val="FF0000"/>
                </a:solidFill>
              </a:rPr>
              <a:t>Lesdoelen</a:t>
            </a:r>
            <a:endParaRPr lang="nl-NL" b="1" dirty="0">
              <a:solidFill>
                <a:srgbClr val="FF0000"/>
              </a:solidFill>
            </a:endParaRPr>
          </a:p>
        </p:txBody>
      </p:sp>
      <p:sp>
        <p:nvSpPr>
          <p:cNvPr id="3" name="Tijdelijke aanduiding voor inhoud 2"/>
          <p:cNvSpPr>
            <a:spLocks noGrp="1"/>
          </p:cNvSpPr>
          <p:nvPr>
            <p:ph idx="1"/>
          </p:nvPr>
        </p:nvSpPr>
        <p:spPr>
          <a:xfrm>
            <a:off x="2904564" y="1568824"/>
            <a:ext cx="8449235" cy="4608139"/>
          </a:xfrm>
        </p:spPr>
        <p:txBody>
          <a:bodyPr/>
          <a:lstStyle/>
          <a:p>
            <a:pPr marL="0" indent="0">
              <a:buNone/>
            </a:pPr>
            <a:r>
              <a:rPr lang="nl-NL" b="1" dirty="0" smtClean="0">
                <a:solidFill>
                  <a:srgbClr val="FF0000"/>
                </a:solidFill>
              </a:rPr>
              <a:t>Aan het einde van de les kunnen jullie:</a:t>
            </a:r>
          </a:p>
          <a:p>
            <a:r>
              <a:rPr lang="nl-NL" dirty="0" smtClean="0">
                <a:solidFill>
                  <a:srgbClr val="FF0000"/>
                </a:solidFill>
              </a:rPr>
              <a:t>Benoemen welke 6 vragen je nodig hebt bij het bepalen van de betrouwbaarheid van een bron;</a:t>
            </a:r>
          </a:p>
          <a:p>
            <a:r>
              <a:rPr lang="nl-NL" dirty="0" smtClean="0">
                <a:solidFill>
                  <a:srgbClr val="FF0000"/>
                </a:solidFill>
              </a:rPr>
              <a:t>Uitleggen wat standplaatsgebondenheid betekend;</a:t>
            </a:r>
            <a:endParaRPr lang="nl-NL" dirty="0" smtClean="0">
              <a:solidFill>
                <a:srgbClr val="FF0000"/>
              </a:solidFill>
            </a:endParaRPr>
          </a:p>
          <a:p>
            <a:endParaRPr lang="nl-NL" dirty="0" smtClean="0">
              <a:solidFill>
                <a:srgbClr val="FF0000"/>
              </a:solidFill>
            </a:endParaRPr>
          </a:p>
          <a:p>
            <a:endParaRPr lang="nl-NL" dirty="0" smtClean="0">
              <a:solidFill>
                <a:srgbClr val="FF0000"/>
              </a:solidFill>
            </a:endParaRPr>
          </a:p>
          <a:p>
            <a:r>
              <a:rPr lang="nl-NL" dirty="0" smtClean="0">
                <a:solidFill>
                  <a:srgbClr val="FF0000"/>
                </a:solidFill>
              </a:rPr>
              <a:t>Eerst: Nabespreken S.O.</a:t>
            </a:r>
            <a:endParaRPr lang="nl-NL" dirty="0">
              <a:solidFill>
                <a:srgbClr val="FF0000"/>
              </a:solidFill>
            </a:endParaRPr>
          </a:p>
        </p:txBody>
      </p:sp>
      <p:sp>
        <p:nvSpPr>
          <p:cNvPr id="4" name="Tekstvak 3"/>
          <p:cNvSpPr txBox="1"/>
          <p:nvPr/>
        </p:nvSpPr>
        <p:spPr>
          <a:xfrm>
            <a:off x="0" y="2501153"/>
            <a:ext cx="2329036"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b="1" i="1" dirty="0" smtClean="0">
                <a:solidFill>
                  <a:schemeClr val="bg1"/>
                </a:solidFill>
              </a:rPr>
              <a:t>Lesdoelen</a:t>
            </a:r>
            <a:endParaRPr lang="nl-NL" dirty="0" smtClean="0">
              <a:solidFill>
                <a:schemeClr val="bg1"/>
              </a:solidFill>
            </a:endParaRPr>
          </a:p>
          <a:p>
            <a:pPr marL="285750" indent="-285750">
              <a:buFont typeface="Arial" panose="020B0604020202020204" pitchFamily="34" charset="0"/>
              <a:buChar char="•"/>
            </a:pPr>
            <a:r>
              <a:rPr lang="nl-NL" dirty="0" smtClean="0">
                <a:solidFill>
                  <a:schemeClr val="bg1"/>
                </a:solidFill>
              </a:rPr>
              <a:t>Historisch denken </a:t>
            </a:r>
          </a:p>
          <a:p>
            <a:pPr marL="285750" indent="-285750">
              <a:buFont typeface="Arial" panose="020B0604020202020204" pitchFamily="34" charset="0"/>
              <a:buChar char="•"/>
            </a:pPr>
            <a:r>
              <a:rPr lang="nl-NL" dirty="0" smtClean="0">
                <a:solidFill>
                  <a:schemeClr val="bg1"/>
                </a:solidFill>
              </a:rPr>
              <a:t>Afsluiting</a:t>
            </a:r>
            <a:endParaRPr lang="nl-NL" dirty="0"/>
          </a:p>
        </p:txBody>
      </p:sp>
    </p:spTree>
    <p:extLst>
      <p:ext uri="{BB962C8B-B14F-4D97-AF65-F5344CB8AC3E}">
        <p14:creationId xmlns="" xmlns:p14="http://schemas.microsoft.com/office/powerpoint/2010/main" val="227018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73267" y="395661"/>
            <a:ext cx="7057845" cy="1325563"/>
          </a:xfrm>
        </p:spPr>
        <p:txBody>
          <a:bodyPr/>
          <a:lstStyle/>
          <a:p>
            <a:r>
              <a:rPr lang="nl-NL" b="1" dirty="0" smtClean="0">
                <a:solidFill>
                  <a:srgbClr val="FF0000"/>
                </a:solidFill>
              </a:rPr>
              <a:t>Bron gebruik</a:t>
            </a:r>
            <a:endParaRPr lang="nl-NL" b="1" dirty="0">
              <a:solidFill>
                <a:srgbClr val="FF0000"/>
              </a:solidFill>
            </a:endParaRPr>
          </a:p>
        </p:txBody>
      </p:sp>
      <p:sp>
        <p:nvSpPr>
          <p:cNvPr id="7" name="Tijdelijke aanduiding voor inhoud 2"/>
          <p:cNvSpPr>
            <a:spLocks noGrp="1"/>
          </p:cNvSpPr>
          <p:nvPr>
            <p:ph idx="1"/>
          </p:nvPr>
        </p:nvSpPr>
        <p:spPr>
          <a:xfrm>
            <a:off x="3101788" y="1721224"/>
            <a:ext cx="8408894" cy="4179922"/>
          </a:xfrm>
        </p:spPr>
        <p:txBody>
          <a:bodyPr>
            <a:normAutofit/>
          </a:bodyPr>
          <a:lstStyle/>
          <a:p>
            <a:pPr marL="0" indent="0">
              <a:buNone/>
            </a:pPr>
            <a:r>
              <a:rPr lang="nl-NL" sz="2200" b="1" dirty="0" smtClean="0">
                <a:solidFill>
                  <a:srgbClr val="FF0000"/>
                </a:solidFill>
              </a:rPr>
              <a:t>De </a:t>
            </a:r>
            <a:r>
              <a:rPr lang="nl-NL" sz="2200" b="1" dirty="0" smtClean="0">
                <a:solidFill>
                  <a:srgbClr val="FF0000"/>
                </a:solidFill>
              </a:rPr>
              <a:t>6 </a:t>
            </a:r>
            <a:r>
              <a:rPr lang="nl-NL" sz="2200" b="1" dirty="0" smtClean="0">
                <a:solidFill>
                  <a:srgbClr val="FF0000"/>
                </a:solidFill>
              </a:rPr>
              <a:t>vragen om de betrouwbaarheid van een bron te beoordelen:</a:t>
            </a:r>
          </a:p>
          <a:p>
            <a:pPr marL="457200" indent="-457200">
              <a:buAutoNum type="arabicPeriod"/>
            </a:pPr>
            <a:r>
              <a:rPr lang="nl-NL" sz="2200" i="1" dirty="0" smtClean="0">
                <a:solidFill>
                  <a:srgbClr val="FF0000"/>
                </a:solidFill>
              </a:rPr>
              <a:t>Wie is de maker?</a:t>
            </a:r>
          </a:p>
          <a:p>
            <a:pPr marL="457200" indent="-457200">
              <a:buAutoNum type="arabicPeriod"/>
            </a:pPr>
            <a:r>
              <a:rPr lang="nl-NL" sz="2200" i="1" dirty="0" smtClean="0">
                <a:solidFill>
                  <a:srgbClr val="FF0000"/>
                </a:solidFill>
              </a:rPr>
              <a:t>Was de maker erbij?</a:t>
            </a:r>
          </a:p>
          <a:p>
            <a:pPr marL="457200" indent="-457200">
              <a:buAutoNum type="arabicPeriod"/>
            </a:pPr>
            <a:r>
              <a:rPr lang="nl-NL" sz="2200" i="1" dirty="0" smtClean="0">
                <a:solidFill>
                  <a:srgbClr val="FF0000"/>
                </a:solidFill>
              </a:rPr>
              <a:t>Zijn het feiten of meningen?</a:t>
            </a:r>
          </a:p>
          <a:p>
            <a:pPr marL="457200" indent="-457200">
              <a:buAutoNum type="arabicPeriod"/>
            </a:pPr>
            <a:r>
              <a:rPr lang="nl-NL" sz="2200" i="1" dirty="0" smtClean="0">
                <a:solidFill>
                  <a:srgbClr val="FF0000"/>
                </a:solidFill>
              </a:rPr>
              <a:t>Is de maker bevooroordeeld?</a:t>
            </a:r>
          </a:p>
          <a:p>
            <a:pPr marL="457200" indent="-457200">
              <a:buAutoNum type="arabicPeriod"/>
            </a:pPr>
            <a:r>
              <a:rPr lang="nl-NL" sz="2200" i="1" dirty="0" smtClean="0">
                <a:solidFill>
                  <a:srgbClr val="FF0000"/>
                </a:solidFill>
              </a:rPr>
              <a:t>Wat is het doel van de bron</a:t>
            </a:r>
            <a:r>
              <a:rPr lang="nl-NL" sz="2200" i="1" dirty="0" smtClean="0">
                <a:solidFill>
                  <a:srgbClr val="FF0000"/>
                </a:solidFill>
              </a:rPr>
              <a:t>?</a:t>
            </a:r>
          </a:p>
          <a:p>
            <a:pPr marL="457200" indent="-457200">
              <a:buAutoNum type="arabicPeriod"/>
            </a:pPr>
            <a:r>
              <a:rPr lang="nl-NL" sz="2200" i="1" dirty="0" smtClean="0">
                <a:solidFill>
                  <a:srgbClr val="FF0000"/>
                </a:solidFill>
              </a:rPr>
              <a:t>Waar wil je de bron voor gebruiken?</a:t>
            </a:r>
            <a:endParaRPr lang="nl-NL" sz="2200" i="1" dirty="0" smtClean="0">
              <a:solidFill>
                <a:srgbClr val="FF0000"/>
              </a:solidFill>
            </a:endParaRPr>
          </a:p>
        </p:txBody>
      </p:sp>
      <p:sp>
        <p:nvSpPr>
          <p:cNvPr id="5" name="Tekstvak 4"/>
          <p:cNvSpPr txBox="1"/>
          <p:nvPr/>
        </p:nvSpPr>
        <p:spPr>
          <a:xfrm>
            <a:off x="0" y="2501153"/>
            <a:ext cx="2329036"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b="1" i="1" dirty="0" smtClean="0">
                <a:solidFill>
                  <a:schemeClr val="bg1"/>
                </a:solidFill>
              </a:rPr>
              <a:t>Historisch denken </a:t>
            </a:r>
          </a:p>
          <a:p>
            <a:pPr marL="285750" indent="-285750">
              <a:buFont typeface="Arial" panose="020B0604020202020204" pitchFamily="34" charset="0"/>
              <a:buChar char="•"/>
            </a:pPr>
            <a:r>
              <a:rPr lang="nl-NL" dirty="0" smtClean="0">
                <a:solidFill>
                  <a:schemeClr val="bg1"/>
                </a:solidFill>
              </a:rPr>
              <a:t>Afsluiting</a:t>
            </a:r>
            <a:endParaRPr lang="nl-NL" dirty="0"/>
          </a:p>
        </p:txBody>
      </p:sp>
    </p:spTree>
    <p:extLst>
      <p:ext uri="{BB962C8B-B14F-4D97-AF65-F5344CB8AC3E}">
        <p14:creationId xmlns:p14="http://schemas.microsoft.com/office/powerpoint/2010/main" xmlns="" val="92882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074" name="Picture 2" descr="Afbeeldingsresultaat voor politionele actie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946276" y="320301"/>
            <a:ext cx="6555441" cy="6417989"/>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jdelijke aanduiding voor inhoud 2"/>
          <p:cNvSpPr>
            <a:spLocks noGrp="1"/>
          </p:cNvSpPr>
          <p:nvPr>
            <p:ph idx="1"/>
          </p:nvPr>
        </p:nvSpPr>
        <p:spPr>
          <a:xfrm>
            <a:off x="360580" y="2447365"/>
            <a:ext cx="8408894" cy="4179922"/>
          </a:xfrm>
        </p:spPr>
        <p:txBody>
          <a:bodyPr>
            <a:normAutofit lnSpcReduction="10000"/>
          </a:bodyPr>
          <a:lstStyle/>
          <a:p>
            <a:pPr marL="0" indent="0">
              <a:buNone/>
            </a:pPr>
            <a:r>
              <a:rPr lang="nl-NL" sz="2200" b="1" i="1" dirty="0" smtClean="0">
                <a:solidFill>
                  <a:schemeClr val="accent6">
                    <a:lumMod val="50000"/>
                  </a:schemeClr>
                </a:solidFill>
              </a:rPr>
              <a:t>1. Wie is de maker?</a:t>
            </a:r>
          </a:p>
          <a:p>
            <a:pPr marL="0" indent="0">
              <a:buNone/>
            </a:pPr>
            <a:r>
              <a:rPr lang="nl-NL" sz="2200" i="1" dirty="0" smtClean="0">
                <a:solidFill>
                  <a:schemeClr val="accent6">
                    <a:lumMod val="50000"/>
                  </a:schemeClr>
                </a:solidFill>
              </a:rPr>
              <a:t>Een Enschedese soldaat</a:t>
            </a:r>
          </a:p>
          <a:p>
            <a:pPr marL="0" indent="0">
              <a:buNone/>
            </a:pPr>
            <a:r>
              <a:rPr lang="nl-NL" sz="2200" b="1" i="1" dirty="0" smtClean="0">
                <a:solidFill>
                  <a:schemeClr val="accent6">
                    <a:lumMod val="50000"/>
                  </a:schemeClr>
                </a:solidFill>
              </a:rPr>
              <a:t>2. Was de maker erbij?</a:t>
            </a:r>
          </a:p>
          <a:p>
            <a:pPr marL="0" indent="0">
              <a:buNone/>
            </a:pPr>
            <a:r>
              <a:rPr lang="nl-NL" sz="2200" i="1" dirty="0" smtClean="0">
                <a:solidFill>
                  <a:schemeClr val="accent6">
                    <a:lumMod val="50000"/>
                  </a:schemeClr>
                </a:solidFill>
              </a:rPr>
              <a:t>Ja</a:t>
            </a:r>
          </a:p>
          <a:p>
            <a:pPr marL="0" indent="0">
              <a:buNone/>
            </a:pPr>
            <a:r>
              <a:rPr lang="nl-NL" sz="2200" b="1" i="1" dirty="0" smtClean="0">
                <a:solidFill>
                  <a:schemeClr val="accent6">
                    <a:lumMod val="50000"/>
                  </a:schemeClr>
                </a:solidFill>
              </a:rPr>
              <a:t>3. Zijn het feiten of meningen?</a:t>
            </a:r>
          </a:p>
          <a:p>
            <a:pPr marL="0" indent="0">
              <a:buNone/>
            </a:pPr>
            <a:r>
              <a:rPr lang="nl-NL" sz="2200" i="1" dirty="0" smtClean="0">
                <a:solidFill>
                  <a:schemeClr val="accent6">
                    <a:lumMod val="50000"/>
                  </a:schemeClr>
                </a:solidFill>
              </a:rPr>
              <a:t>Feiten</a:t>
            </a:r>
          </a:p>
          <a:p>
            <a:pPr marL="0" indent="0">
              <a:buNone/>
            </a:pPr>
            <a:r>
              <a:rPr lang="nl-NL" sz="2200" b="1" i="1" dirty="0" smtClean="0">
                <a:solidFill>
                  <a:schemeClr val="accent6">
                    <a:lumMod val="50000"/>
                  </a:schemeClr>
                </a:solidFill>
              </a:rPr>
              <a:t>4. Is de maker bevooroordeeld?</a:t>
            </a:r>
            <a:endParaRPr lang="nl-NL" sz="2200" b="1" i="1" dirty="0">
              <a:solidFill>
                <a:schemeClr val="accent6">
                  <a:lumMod val="50000"/>
                </a:schemeClr>
              </a:solidFill>
            </a:endParaRPr>
          </a:p>
          <a:p>
            <a:pPr marL="0" indent="0">
              <a:buNone/>
            </a:pPr>
            <a:r>
              <a:rPr lang="nl-NL" sz="2200" i="1" dirty="0" smtClean="0">
                <a:solidFill>
                  <a:schemeClr val="accent6">
                    <a:lumMod val="50000"/>
                  </a:schemeClr>
                </a:solidFill>
              </a:rPr>
              <a:t>Ja, hij was Nederlandse soldaat</a:t>
            </a:r>
          </a:p>
          <a:p>
            <a:pPr marL="0" indent="0">
              <a:buNone/>
            </a:pPr>
            <a:r>
              <a:rPr lang="nl-NL" sz="2200" b="1" i="1" dirty="0" smtClean="0">
                <a:solidFill>
                  <a:schemeClr val="accent6">
                    <a:lumMod val="50000"/>
                  </a:schemeClr>
                </a:solidFill>
              </a:rPr>
              <a:t>5. Wat is het doel van de bron?</a:t>
            </a:r>
          </a:p>
          <a:p>
            <a:pPr marL="0" indent="0">
              <a:buNone/>
            </a:pPr>
            <a:r>
              <a:rPr lang="nl-NL" sz="2200" i="1" dirty="0" smtClean="0">
                <a:solidFill>
                  <a:schemeClr val="accent6">
                    <a:lumMod val="50000"/>
                  </a:schemeClr>
                </a:solidFill>
              </a:rPr>
              <a:t>Privé gebruik in een fotoalbum</a:t>
            </a:r>
          </a:p>
        </p:txBody>
      </p:sp>
      <p:sp>
        <p:nvSpPr>
          <p:cNvPr id="4" name="Ovaal 3"/>
          <p:cNvSpPr/>
          <p:nvPr/>
        </p:nvSpPr>
        <p:spPr>
          <a:xfrm>
            <a:off x="4946276" y="2196353"/>
            <a:ext cx="2315136" cy="51995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a:off x="262467" y="516467"/>
            <a:ext cx="4792979" cy="1477328"/>
          </a:xfrm>
          <a:prstGeom prst="rect">
            <a:avLst/>
          </a:prstGeom>
          <a:noFill/>
        </p:spPr>
        <p:txBody>
          <a:bodyPr wrap="none" rtlCol="0">
            <a:spAutoFit/>
          </a:bodyPr>
          <a:lstStyle/>
          <a:p>
            <a:r>
              <a:rPr lang="nl-NL" b="1" dirty="0" smtClean="0">
                <a:solidFill>
                  <a:schemeClr val="accent6">
                    <a:lumMod val="50000"/>
                  </a:schemeClr>
                </a:solidFill>
              </a:rPr>
              <a:t>Stelling:</a:t>
            </a:r>
          </a:p>
          <a:p>
            <a:r>
              <a:rPr lang="nl-NL" dirty="0" smtClean="0">
                <a:solidFill>
                  <a:schemeClr val="accent6">
                    <a:lumMod val="50000"/>
                  </a:schemeClr>
                </a:solidFill>
              </a:rPr>
              <a:t>Voor onderzoek naar oorlogsmisdaden tijdens de</a:t>
            </a:r>
          </a:p>
          <a:p>
            <a:r>
              <a:rPr lang="nl-NL" dirty="0" smtClean="0">
                <a:solidFill>
                  <a:schemeClr val="accent6">
                    <a:lumMod val="50000"/>
                  </a:schemeClr>
                </a:solidFill>
              </a:rPr>
              <a:t>Politionele acties is dit een betrouwbare bron.</a:t>
            </a:r>
          </a:p>
          <a:p>
            <a:endParaRPr lang="nl-NL" dirty="0" smtClean="0">
              <a:solidFill>
                <a:schemeClr val="accent6">
                  <a:lumMod val="50000"/>
                </a:schemeClr>
              </a:solidFill>
            </a:endParaRPr>
          </a:p>
          <a:p>
            <a:r>
              <a:rPr lang="nl-NL" dirty="0" smtClean="0">
                <a:solidFill>
                  <a:schemeClr val="accent6">
                    <a:lumMod val="50000"/>
                  </a:schemeClr>
                </a:solidFill>
              </a:rPr>
              <a:t>Waar of niet waar?</a:t>
            </a:r>
            <a:endParaRPr lang="nl-NL" dirty="0">
              <a:solidFill>
                <a:schemeClr val="accent6">
                  <a:lumMod val="50000"/>
                </a:schemeClr>
              </a:solidFill>
            </a:endParaRPr>
          </a:p>
        </p:txBody>
      </p:sp>
      <p:sp>
        <p:nvSpPr>
          <p:cNvPr id="7" name="Afgeronde rechthoek 6"/>
          <p:cNvSpPr/>
          <p:nvPr/>
        </p:nvSpPr>
        <p:spPr>
          <a:xfrm>
            <a:off x="6311152" y="3173507"/>
            <a:ext cx="3899648" cy="277905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noFill/>
            </a:endParaRPr>
          </a:p>
        </p:txBody>
      </p:sp>
    </p:spTree>
    <p:extLst>
      <p:ext uri="{BB962C8B-B14F-4D97-AF65-F5344CB8AC3E}">
        <p14:creationId xmlns:p14="http://schemas.microsoft.com/office/powerpoint/2010/main" xmlns="" val="309092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598024" y="4724399"/>
            <a:ext cx="4755776" cy="1452563"/>
          </a:xfrm>
        </p:spPr>
        <p:txBody>
          <a:bodyPr>
            <a:normAutofit fontScale="70000" lnSpcReduction="20000"/>
          </a:bodyPr>
          <a:lstStyle/>
          <a:p>
            <a:pPr marL="0" indent="0">
              <a:buNone/>
            </a:pPr>
            <a:r>
              <a:rPr lang="nl-NL" b="1" dirty="0" smtClean="0">
                <a:solidFill>
                  <a:schemeClr val="accent6">
                    <a:lumMod val="50000"/>
                  </a:schemeClr>
                </a:solidFill>
              </a:rPr>
              <a:t>Bron:</a:t>
            </a:r>
            <a:r>
              <a:rPr lang="nl-NL" dirty="0" smtClean="0">
                <a:solidFill>
                  <a:schemeClr val="accent6">
                    <a:lumMod val="50000"/>
                  </a:schemeClr>
                </a:solidFill>
              </a:rPr>
              <a:t>  </a:t>
            </a:r>
            <a:r>
              <a:rPr lang="nl-NL" dirty="0" smtClean="0">
                <a:solidFill>
                  <a:schemeClr val="accent6">
                    <a:lumMod val="50000"/>
                  </a:schemeClr>
                </a:solidFill>
              </a:rPr>
              <a:t>Een cartoon uit Bahrein, uit </a:t>
            </a:r>
            <a:r>
              <a:rPr lang="nl-NL" dirty="0" smtClean="0">
                <a:solidFill>
                  <a:schemeClr val="accent6">
                    <a:lumMod val="50000"/>
                  </a:schemeClr>
                </a:solidFill>
              </a:rPr>
              <a:t>2002. De </a:t>
            </a:r>
            <a:r>
              <a:rPr lang="nl-NL" dirty="0" smtClean="0">
                <a:solidFill>
                  <a:schemeClr val="accent6">
                    <a:lumMod val="50000"/>
                  </a:schemeClr>
                </a:solidFill>
              </a:rPr>
              <a:t>man rechts zegt: </a:t>
            </a:r>
            <a:r>
              <a:rPr lang="nl-NL" dirty="0" err="1" smtClean="0">
                <a:solidFill>
                  <a:schemeClr val="accent6">
                    <a:lumMod val="50000"/>
                  </a:schemeClr>
                </a:solidFill>
              </a:rPr>
              <a:t>ʻIk</a:t>
            </a:r>
            <a:r>
              <a:rPr lang="nl-NL" dirty="0" smtClean="0">
                <a:solidFill>
                  <a:schemeClr val="accent6">
                    <a:lumMod val="50000"/>
                  </a:schemeClr>
                </a:solidFill>
              </a:rPr>
              <a:t> haat de Arabieren!’. De papegaai op zijn arm heeft het gezicht van de Amerikaanse president Bush. Hij zegt: </a:t>
            </a:r>
            <a:r>
              <a:rPr lang="nl-NL" dirty="0" err="1" smtClean="0">
                <a:solidFill>
                  <a:schemeClr val="accent6">
                    <a:lumMod val="50000"/>
                  </a:schemeClr>
                </a:solidFill>
              </a:rPr>
              <a:t>ʻIk</a:t>
            </a:r>
            <a:r>
              <a:rPr lang="nl-NL" dirty="0" smtClean="0">
                <a:solidFill>
                  <a:schemeClr val="accent6">
                    <a:lumMod val="50000"/>
                  </a:schemeClr>
                </a:solidFill>
              </a:rPr>
              <a:t> haat de Arabieren! Ik haat de Arabieren!’.</a:t>
            </a:r>
            <a:endParaRPr lang="nl-NL" b="1" dirty="0" smtClean="0">
              <a:solidFill>
                <a:schemeClr val="accent6">
                  <a:lumMod val="50000"/>
                </a:schemeClr>
              </a:solidFill>
            </a:endParaRPr>
          </a:p>
          <a:p>
            <a:endParaRPr lang="nl-NL" dirty="0">
              <a:solidFill>
                <a:schemeClr val="accent6">
                  <a:lumMod val="50000"/>
                </a:schemeClr>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nl-NL"/>
          </a:p>
        </p:txBody>
      </p:sp>
      <p:pic>
        <p:nvPicPr>
          <p:cNvPr id="1025" name="Picture 1"/>
          <p:cNvPicPr>
            <a:picLocks noChangeAspect="1" noChangeArrowheads="1"/>
          </p:cNvPicPr>
          <p:nvPr/>
        </p:nvPicPr>
        <p:blipFill>
          <a:blip r:embed="rId2" cstate="print"/>
          <a:srcRect/>
          <a:stretch>
            <a:fillRect/>
          </a:stretch>
        </p:blipFill>
        <p:spPr bwMode="auto">
          <a:xfrm>
            <a:off x="5836023" y="484189"/>
            <a:ext cx="6061729" cy="4123297"/>
          </a:xfrm>
          <a:prstGeom prst="rect">
            <a:avLst/>
          </a:prstGeom>
          <a:noFill/>
        </p:spPr>
      </p:pic>
      <p:sp>
        <p:nvSpPr>
          <p:cNvPr id="6" name="Tekstvak 5"/>
          <p:cNvSpPr txBox="1"/>
          <p:nvPr/>
        </p:nvSpPr>
        <p:spPr>
          <a:xfrm>
            <a:off x="376518" y="394447"/>
            <a:ext cx="5271247" cy="1477328"/>
          </a:xfrm>
          <a:prstGeom prst="rect">
            <a:avLst/>
          </a:prstGeom>
          <a:noFill/>
        </p:spPr>
        <p:txBody>
          <a:bodyPr wrap="square" rtlCol="0">
            <a:spAutoFit/>
          </a:bodyPr>
          <a:lstStyle/>
          <a:p>
            <a:r>
              <a:rPr lang="nl-NL" b="1" dirty="0" smtClean="0">
                <a:solidFill>
                  <a:schemeClr val="accent6">
                    <a:lumMod val="50000"/>
                  </a:schemeClr>
                </a:solidFill>
              </a:rPr>
              <a:t>Stelling: </a:t>
            </a:r>
          </a:p>
          <a:p>
            <a:r>
              <a:rPr lang="nl-NL" dirty="0" smtClean="0">
                <a:solidFill>
                  <a:schemeClr val="accent6">
                    <a:lumMod val="50000"/>
                  </a:schemeClr>
                </a:solidFill>
              </a:rPr>
              <a:t>je </a:t>
            </a:r>
            <a:r>
              <a:rPr lang="nl-NL" dirty="0" smtClean="0">
                <a:solidFill>
                  <a:schemeClr val="accent6">
                    <a:lumMod val="50000"/>
                  </a:schemeClr>
                </a:solidFill>
              </a:rPr>
              <a:t>doet onderzoek naar de rol van Amerika in het Midden-Oosten in 2002. In hoeverre is deze tekening een betrouwbare bron voor je onderzoek? Leg je antwoord uit.</a:t>
            </a:r>
            <a:endParaRPr lang="nl-NL" dirty="0">
              <a:solidFill>
                <a:schemeClr val="accent6">
                  <a:lumMod val="50000"/>
                </a:schemeClr>
              </a:solidFill>
            </a:endParaRPr>
          </a:p>
        </p:txBody>
      </p:sp>
      <p:sp>
        <p:nvSpPr>
          <p:cNvPr id="7" name="Tijdelijke aanduiding voor inhoud 2"/>
          <p:cNvSpPr txBox="1">
            <a:spLocks/>
          </p:cNvSpPr>
          <p:nvPr/>
        </p:nvSpPr>
        <p:spPr>
          <a:xfrm>
            <a:off x="360580" y="1891553"/>
            <a:ext cx="5134785" cy="4735734"/>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1. Wie is de maker?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Een Arabische</a:t>
            </a:r>
            <a:r>
              <a:rPr kumimoji="0" lang="nl-NL" sz="2200" b="0" i="1" u="none" strike="noStrike" kern="1200" cap="none" spc="0" normalizeH="0" noProof="0" dirty="0" smtClean="0">
                <a:ln>
                  <a:noFill/>
                </a:ln>
                <a:solidFill>
                  <a:schemeClr val="accent6">
                    <a:lumMod val="50000"/>
                  </a:schemeClr>
                </a:solidFill>
                <a:effectLst/>
                <a:uLnTx/>
                <a:uFillTx/>
                <a:latin typeface="+mn-lt"/>
                <a:ea typeface="+mn-ea"/>
                <a:cs typeface="+mn-cs"/>
              </a:rPr>
              <a:t> tekenaar</a:t>
            </a:r>
            <a:endPar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2. Was de maker erbij?</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Ja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3. Zijn het feiten of meningen?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Meningen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4. Is de maker bevooroordeeld?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Ja, hij is een Arabier,</a:t>
            </a:r>
            <a:r>
              <a:rPr kumimoji="0" lang="nl-NL" sz="2200" b="0" i="1" u="none" strike="noStrike" kern="1200" cap="none" spc="0" normalizeH="0" noProof="0" dirty="0" smtClean="0">
                <a:ln>
                  <a:noFill/>
                </a:ln>
                <a:solidFill>
                  <a:schemeClr val="accent6">
                    <a:lumMod val="50000"/>
                  </a:schemeClr>
                </a:solidFill>
                <a:effectLst/>
                <a:uLnTx/>
                <a:uFillTx/>
                <a:latin typeface="+mn-lt"/>
                <a:ea typeface="+mn-ea"/>
                <a:cs typeface="+mn-cs"/>
              </a:rPr>
              <a:t> Arabieren en Joden gaan niet goed samen</a:t>
            </a:r>
            <a:endPar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5. Wat is het doel van de bron?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Het weergeven van de Arabische gedachte</a:t>
            </a:r>
            <a:r>
              <a:rPr kumimoji="0" lang="nl-NL" sz="2200" b="0" i="1" u="none" strike="noStrike" kern="1200" cap="none" spc="0" normalizeH="0" noProof="0" dirty="0" smtClean="0">
                <a:ln>
                  <a:noFill/>
                </a:ln>
                <a:solidFill>
                  <a:schemeClr val="accent6">
                    <a:lumMod val="50000"/>
                  </a:schemeClr>
                </a:solidFill>
                <a:effectLst/>
                <a:uLnTx/>
                <a:uFillTx/>
                <a:latin typeface="+mn-lt"/>
                <a:ea typeface="+mn-ea"/>
                <a:cs typeface="+mn-cs"/>
              </a:rPr>
              <a:t> over Joden en Amerika</a:t>
            </a:r>
            <a:endPar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jdelijke aanduiding voor inhoud 2"/>
          <p:cNvSpPr txBox="1">
            <a:spLocks/>
          </p:cNvSpPr>
          <p:nvPr/>
        </p:nvSpPr>
        <p:spPr>
          <a:xfrm>
            <a:off x="360580" y="1891553"/>
            <a:ext cx="5134785" cy="4735734"/>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1. Wie is de maker?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Fritz </a:t>
            </a:r>
            <a:r>
              <a:rPr kumimoji="0" lang="nl-NL" sz="2200" b="0" i="1" u="none" strike="noStrike" kern="1200" cap="none" spc="0" normalizeH="0" baseline="0" noProof="0" dirty="0" err="1" smtClean="0">
                <a:ln>
                  <a:noFill/>
                </a:ln>
                <a:solidFill>
                  <a:schemeClr val="accent6">
                    <a:lumMod val="50000"/>
                  </a:schemeClr>
                </a:solidFill>
                <a:effectLst/>
                <a:uLnTx/>
                <a:uFillTx/>
                <a:latin typeface="+mn-lt"/>
                <a:ea typeface="+mn-ea"/>
                <a:cs typeface="+mn-cs"/>
              </a:rPr>
              <a:t>Behrendt</a:t>
            </a: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 Nederlandse cartoonist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2. Was de maker erbij?</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Ja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3. Zijn het feiten of meningen?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Meningen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4. Is de maker bevooroordeeld?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Ja hij is was een van de inwoners van de Koloniale machten.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1" u="none" strike="noStrike" kern="1200" cap="none" spc="0" normalizeH="0" baseline="0" noProof="0" dirty="0" smtClean="0">
                <a:ln>
                  <a:noFill/>
                </a:ln>
                <a:solidFill>
                  <a:schemeClr val="accent6">
                    <a:lumMod val="50000"/>
                  </a:schemeClr>
                </a:solidFill>
                <a:effectLst/>
                <a:uLnTx/>
                <a:uFillTx/>
                <a:latin typeface="+mn-lt"/>
                <a:ea typeface="+mn-ea"/>
                <a:cs typeface="+mn-cs"/>
              </a:rPr>
              <a:t>5. Wat is het doel van de bron?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rPr>
              <a:t>Het weergeven van een</a:t>
            </a:r>
            <a:r>
              <a:rPr kumimoji="0" lang="nl-NL" sz="2200" b="0" i="1" u="none" strike="noStrike" kern="1200" cap="none" spc="0" normalizeH="0" noProof="0" dirty="0" smtClean="0">
                <a:ln>
                  <a:noFill/>
                </a:ln>
                <a:solidFill>
                  <a:schemeClr val="accent6">
                    <a:lumMod val="50000"/>
                  </a:schemeClr>
                </a:solidFill>
                <a:effectLst/>
                <a:uLnTx/>
                <a:uFillTx/>
                <a:latin typeface="+mn-lt"/>
                <a:ea typeface="+mn-ea"/>
                <a:cs typeface="+mn-cs"/>
              </a:rPr>
              <a:t> mening?</a:t>
            </a:r>
            <a:endParaRPr kumimoji="0" lang="nl-NL" sz="2200" b="0" i="1" u="none" strike="noStrike" kern="1200" cap="none" spc="0" normalizeH="0" baseline="0" noProof="0" dirty="0" smtClean="0">
              <a:ln>
                <a:noFill/>
              </a:ln>
              <a:solidFill>
                <a:schemeClr val="accent6">
                  <a:lumMod val="50000"/>
                </a:schemeClr>
              </a:solidFill>
              <a:effectLst/>
              <a:uLnTx/>
              <a:uFillTx/>
              <a:latin typeface="+mn-lt"/>
              <a:ea typeface="+mn-ea"/>
              <a:cs typeface="+mn-cs"/>
            </a:endParaRPr>
          </a:p>
        </p:txBody>
      </p:sp>
      <p:sp>
        <p:nvSpPr>
          <p:cNvPr id="5" name="Tekstvak 4"/>
          <p:cNvSpPr txBox="1"/>
          <p:nvPr/>
        </p:nvSpPr>
        <p:spPr>
          <a:xfrm>
            <a:off x="268941" y="161365"/>
            <a:ext cx="5271247" cy="1754326"/>
          </a:xfrm>
          <a:prstGeom prst="rect">
            <a:avLst/>
          </a:prstGeom>
          <a:noFill/>
        </p:spPr>
        <p:txBody>
          <a:bodyPr wrap="square" rtlCol="0">
            <a:spAutoFit/>
          </a:bodyPr>
          <a:lstStyle/>
          <a:p>
            <a:r>
              <a:rPr lang="nl-NL" b="1" dirty="0" smtClean="0">
                <a:solidFill>
                  <a:schemeClr val="accent6">
                    <a:lumMod val="50000"/>
                  </a:schemeClr>
                </a:solidFill>
              </a:rPr>
              <a:t>Stelling: </a:t>
            </a:r>
          </a:p>
          <a:p>
            <a:r>
              <a:rPr lang="nl-NL" dirty="0" smtClean="0">
                <a:solidFill>
                  <a:schemeClr val="accent6">
                    <a:lumMod val="50000"/>
                  </a:schemeClr>
                </a:solidFill>
              </a:rPr>
              <a:t>Je doet onderzoek naar de bezorgdheid die leefde onder de inwoners van de koloniale machten zoals Nederland, Engeland  en Duitsland gedurende de koude oorlog, over de </a:t>
            </a:r>
            <a:r>
              <a:rPr lang="nl-NL" dirty="0" err="1" smtClean="0">
                <a:solidFill>
                  <a:schemeClr val="accent6">
                    <a:lumMod val="50000"/>
                  </a:schemeClr>
                </a:solidFill>
              </a:rPr>
              <a:t>dekolonialisatie</a:t>
            </a:r>
            <a:r>
              <a:rPr lang="nl-NL" dirty="0" smtClean="0">
                <a:solidFill>
                  <a:schemeClr val="accent6">
                    <a:lumMod val="50000"/>
                  </a:schemeClr>
                </a:solidFill>
              </a:rPr>
              <a:t>. Is dit een betrouwbare bron?</a:t>
            </a:r>
            <a:endParaRPr lang="nl-NL" dirty="0">
              <a:solidFill>
                <a:schemeClr val="accent6">
                  <a:lumMod val="50000"/>
                </a:schemeClr>
              </a:solidFill>
            </a:endParaRPr>
          </a:p>
        </p:txBody>
      </p:sp>
      <p:pic>
        <p:nvPicPr>
          <p:cNvPr id="19458" name="Picture 2" descr="552671-3H05-Eta-01"/>
          <p:cNvPicPr>
            <a:picLocks noChangeAspect="1" noChangeArrowheads="1"/>
          </p:cNvPicPr>
          <p:nvPr/>
        </p:nvPicPr>
        <p:blipFill>
          <a:blip r:embed="rId2" cstate="print"/>
          <a:srcRect/>
          <a:stretch>
            <a:fillRect/>
          </a:stretch>
        </p:blipFill>
        <p:spPr bwMode="auto">
          <a:xfrm>
            <a:off x="5764306" y="313764"/>
            <a:ext cx="5809129" cy="4661301"/>
          </a:xfrm>
          <a:prstGeom prst="rect">
            <a:avLst/>
          </a:prstGeom>
          <a:noFill/>
          <a:ln w="9525">
            <a:noFill/>
            <a:miter lim="800000"/>
            <a:headEnd/>
            <a:tailEnd/>
          </a:ln>
        </p:spPr>
      </p:pic>
      <p:sp>
        <p:nvSpPr>
          <p:cNvPr id="19459" name="Rectangle 3"/>
          <p:cNvSpPr>
            <a:spLocks noChangeArrowheads="1"/>
          </p:cNvSpPr>
          <p:nvPr/>
        </p:nvSpPr>
        <p:spPr bwMode="auto">
          <a:xfrm>
            <a:off x="6051177" y="5031916"/>
            <a:ext cx="549536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4825" algn="l"/>
              </a:tabLst>
            </a:pPr>
            <a:r>
              <a:rPr kumimoji="0" lang="nl-NL" sz="1600" b="1" i="0" u="none" strike="noStrike" cap="none" normalizeH="0" baseline="0" dirty="0" smtClean="0">
                <a:ln>
                  <a:noFill/>
                </a:ln>
                <a:solidFill>
                  <a:schemeClr val="accent6">
                    <a:lumMod val="50000"/>
                  </a:schemeClr>
                </a:solidFill>
                <a:effectLst/>
                <a:latin typeface="Arial" pitchFamily="34" charset="0"/>
                <a:ea typeface="Times New Roman" pitchFamily="18" charset="0"/>
                <a:cs typeface="Times New Roman" pitchFamily="18" charset="0"/>
              </a:rPr>
              <a:t>Bron:</a:t>
            </a:r>
            <a:r>
              <a:rPr kumimoji="0" lang="nl-NL" sz="1600" b="0" i="0" u="none" strike="noStrike" cap="none" normalizeH="0" baseline="0" dirty="0" smtClean="0">
                <a:ln>
                  <a:noFill/>
                </a:ln>
                <a:solidFill>
                  <a:schemeClr val="accent6">
                    <a:lumMod val="50000"/>
                  </a:schemeClr>
                </a:solidFill>
                <a:effectLst/>
                <a:latin typeface="Arial" pitchFamily="34" charset="0"/>
                <a:ea typeface="Times New Roman" pitchFamily="18" charset="0"/>
                <a:cs typeface="Times New Roman" pitchFamily="18" charset="0"/>
              </a:rPr>
              <a:t> In de jaren 50 maakte tekenaar Fritz </a:t>
            </a:r>
            <a:r>
              <a:rPr kumimoji="0" lang="nl-NL" sz="1600" b="0" i="0" u="none" strike="noStrike" cap="none" normalizeH="0" baseline="0" dirty="0" err="1" smtClean="0">
                <a:ln>
                  <a:noFill/>
                </a:ln>
                <a:solidFill>
                  <a:schemeClr val="accent6">
                    <a:lumMod val="50000"/>
                  </a:schemeClr>
                </a:solidFill>
                <a:effectLst/>
                <a:latin typeface="Arial" pitchFamily="34" charset="0"/>
                <a:ea typeface="Times New Roman" pitchFamily="18" charset="0"/>
                <a:cs typeface="Times New Roman" pitchFamily="18" charset="0"/>
              </a:rPr>
              <a:t>Behrendt</a:t>
            </a:r>
            <a:r>
              <a:rPr kumimoji="0" lang="nl-NL" sz="1600" b="0" i="0" u="none" strike="noStrike" cap="none" normalizeH="0" baseline="0" dirty="0" smtClean="0">
                <a:ln>
                  <a:noFill/>
                </a:ln>
                <a:solidFill>
                  <a:schemeClr val="accent6">
                    <a:lumMod val="50000"/>
                  </a:schemeClr>
                </a:solidFill>
                <a:effectLst/>
                <a:latin typeface="Arial" pitchFamily="34" charset="0"/>
                <a:ea typeface="Times New Roman" pitchFamily="18" charset="0"/>
                <a:cs typeface="Times New Roman" pitchFamily="18" charset="0"/>
              </a:rPr>
              <a:t> deze cartoon. Op de voorgrond verlaat een westerling een gebouw dat symbool staat voor Azië. Op de achtergrond dringen twee mannen met een vlag van de Sovjet-Unie het gebouw binnen.</a:t>
            </a:r>
            <a:endParaRPr kumimoji="0" lang="nl-NL"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79058" y="347195"/>
            <a:ext cx="8673353" cy="1325563"/>
          </a:xfrm>
        </p:spPr>
        <p:txBody>
          <a:bodyPr/>
          <a:lstStyle/>
          <a:p>
            <a:r>
              <a:rPr lang="nl-NL" b="1" dirty="0" smtClean="0">
                <a:solidFill>
                  <a:srgbClr val="FF0000"/>
                </a:solidFill>
              </a:rPr>
              <a:t>Standplaatsgebondenheid</a:t>
            </a:r>
            <a:endParaRPr lang="nl-NL" b="1" dirty="0">
              <a:solidFill>
                <a:srgbClr val="FF0000"/>
              </a:solidFill>
            </a:endParaRPr>
          </a:p>
        </p:txBody>
      </p:sp>
      <p:sp>
        <p:nvSpPr>
          <p:cNvPr id="3" name="Tijdelijke aanduiding voor inhoud 2"/>
          <p:cNvSpPr>
            <a:spLocks noGrp="1"/>
          </p:cNvSpPr>
          <p:nvPr>
            <p:ph idx="1"/>
          </p:nvPr>
        </p:nvSpPr>
        <p:spPr>
          <a:xfrm>
            <a:off x="2796988" y="1900517"/>
            <a:ext cx="8556812" cy="4276445"/>
          </a:xfrm>
        </p:spPr>
        <p:txBody>
          <a:bodyPr/>
          <a:lstStyle/>
          <a:p>
            <a:pPr marL="0" indent="0">
              <a:buNone/>
            </a:pPr>
            <a:r>
              <a:rPr lang="nl-NL" b="1" i="1" dirty="0" smtClean="0">
                <a:solidFill>
                  <a:srgbClr val="FF0000"/>
                </a:solidFill>
              </a:rPr>
              <a:t>“Standplaatsgebondenheid</a:t>
            </a:r>
            <a:r>
              <a:rPr lang="nl-NL" i="1" dirty="0" smtClean="0">
                <a:solidFill>
                  <a:srgbClr val="FF0000"/>
                </a:solidFill>
              </a:rPr>
              <a:t> </a:t>
            </a:r>
            <a:r>
              <a:rPr lang="nl-NL" i="1" dirty="0" smtClean="0">
                <a:solidFill>
                  <a:srgbClr val="FF0000"/>
                </a:solidFill>
              </a:rPr>
              <a:t>betekent dat ieders denken en handelen bepaald wordt door de positie die zij of hij inneemt ten opzichte van anderen en door zijn persoonlijke ervaringen</a:t>
            </a:r>
            <a:r>
              <a:rPr lang="nl-NL" i="1" dirty="0" smtClean="0">
                <a:solidFill>
                  <a:srgbClr val="FF0000"/>
                </a:solidFill>
              </a:rPr>
              <a:t>.”</a:t>
            </a:r>
          </a:p>
          <a:p>
            <a:pPr marL="0" indent="0">
              <a:buNone/>
            </a:pPr>
            <a:endParaRPr lang="nl-NL" i="1" dirty="0" smtClean="0">
              <a:solidFill>
                <a:srgbClr val="FF0000"/>
              </a:solidFill>
            </a:endParaRPr>
          </a:p>
          <a:p>
            <a:pPr marL="0" indent="0">
              <a:buNone/>
            </a:pPr>
            <a:r>
              <a:rPr lang="nl-NL" b="1" dirty="0" smtClean="0">
                <a:solidFill>
                  <a:srgbClr val="FF0000"/>
                </a:solidFill>
              </a:rPr>
              <a:t>De vaardigheid die je als historicus moet bezitten:</a:t>
            </a:r>
          </a:p>
          <a:p>
            <a:pPr marL="0" indent="0">
              <a:buNone/>
            </a:pPr>
            <a:r>
              <a:rPr lang="nl-NL" dirty="0" smtClean="0">
                <a:solidFill>
                  <a:srgbClr val="FF0000"/>
                </a:solidFill>
              </a:rPr>
              <a:t>Beoordeel mensen uit een andere periode en een andere cultuur niet uitsluitend naar de waarden van onze tijd en onze cultuur. </a:t>
            </a:r>
          </a:p>
        </p:txBody>
      </p:sp>
      <p:sp>
        <p:nvSpPr>
          <p:cNvPr id="4" name="Tekstvak 3"/>
          <p:cNvSpPr txBox="1"/>
          <p:nvPr/>
        </p:nvSpPr>
        <p:spPr>
          <a:xfrm>
            <a:off x="0" y="2501153"/>
            <a:ext cx="2329036"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b="1" i="1" dirty="0" smtClean="0">
                <a:solidFill>
                  <a:schemeClr val="bg1"/>
                </a:solidFill>
              </a:rPr>
              <a:t>Historisch denken </a:t>
            </a:r>
          </a:p>
          <a:p>
            <a:pPr marL="285750" indent="-285750">
              <a:buFont typeface="Arial" panose="020B0604020202020204" pitchFamily="34" charset="0"/>
              <a:buChar char="•"/>
            </a:pPr>
            <a:r>
              <a:rPr lang="nl-NL" dirty="0" smtClean="0">
                <a:solidFill>
                  <a:schemeClr val="bg1"/>
                </a:solidFill>
              </a:rPr>
              <a:t>Afsluiting</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79058" y="347195"/>
            <a:ext cx="8673353" cy="1325563"/>
          </a:xfrm>
        </p:spPr>
        <p:txBody>
          <a:bodyPr/>
          <a:lstStyle/>
          <a:p>
            <a:r>
              <a:rPr lang="nl-NL" b="1" dirty="0" smtClean="0">
                <a:solidFill>
                  <a:srgbClr val="FF0000"/>
                </a:solidFill>
              </a:rPr>
              <a:t>Standplaatsgebondenheid</a:t>
            </a:r>
            <a:endParaRPr lang="nl-NL" b="1" dirty="0">
              <a:solidFill>
                <a:srgbClr val="FF0000"/>
              </a:solidFill>
            </a:endParaRPr>
          </a:p>
        </p:txBody>
      </p:sp>
      <p:sp>
        <p:nvSpPr>
          <p:cNvPr id="4" name="Tekstvak 3"/>
          <p:cNvSpPr txBox="1"/>
          <p:nvPr/>
        </p:nvSpPr>
        <p:spPr>
          <a:xfrm>
            <a:off x="0" y="2501153"/>
            <a:ext cx="2329036" cy="1477328"/>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Welkom</a:t>
            </a:r>
          </a:p>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b="1" i="1" dirty="0" smtClean="0">
                <a:solidFill>
                  <a:schemeClr val="bg1"/>
                </a:solidFill>
              </a:rPr>
              <a:t>Historisch denken </a:t>
            </a:r>
          </a:p>
          <a:p>
            <a:pPr marL="285750" indent="-285750">
              <a:buFont typeface="Arial" panose="020B0604020202020204" pitchFamily="34" charset="0"/>
              <a:buChar char="•"/>
            </a:pPr>
            <a:r>
              <a:rPr lang="nl-NL" dirty="0" smtClean="0">
                <a:solidFill>
                  <a:schemeClr val="bg1"/>
                </a:solidFill>
              </a:rPr>
              <a:t>Afsluiting</a:t>
            </a:r>
            <a:endParaRPr lang="nl-NL" dirty="0"/>
          </a:p>
        </p:txBody>
      </p:sp>
      <p:pic>
        <p:nvPicPr>
          <p:cNvPr id="20482" name="Picture 2" descr="Afbeeldingsresultaat voor spartanen">
            <a:hlinkClick r:id="rId2"/>
          </p:cNvPr>
          <p:cNvPicPr>
            <a:picLocks noChangeAspect="1" noChangeArrowheads="1"/>
          </p:cNvPicPr>
          <p:nvPr/>
        </p:nvPicPr>
        <p:blipFill>
          <a:blip r:embed="rId3" cstate="print"/>
          <a:srcRect/>
          <a:stretch>
            <a:fillRect/>
          </a:stretch>
        </p:blipFill>
        <p:spPr bwMode="auto">
          <a:xfrm>
            <a:off x="7879975" y="4587415"/>
            <a:ext cx="4138145" cy="2160113"/>
          </a:xfrm>
          <a:prstGeom prst="rect">
            <a:avLst/>
          </a:prstGeom>
          <a:noFill/>
        </p:spPr>
      </p:pic>
      <p:sp>
        <p:nvSpPr>
          <p:cNvPr id="7" name="Tijdelijke aanduiding voor inhoud 2"/>
          <p:cNvSpPr>
            <a:spLocks noGrp="1"/>
          </p:cNvSpPr>
          <p:nvPr>
            <p:ph idx="1"/>
          </p:nvPr>
        </p:nvSpPr>
        <p:spPr>
          <a:xfrm>
            <a:off x="2770094" y="1452283"/>
            <a:ext cx="8408894" cy="4179922"/>
          </a:xfrm>
        </p:spPr>
        <p:txBody>
          <a:bodyPr>
            <a:normAutofit/>
          </a:bodyPr>
          <a:lstStyle/>
          <a:p>
            <a:pPr marL="0" indent="0">
              <a:buNone/>
            </a:pPr>
            <a:r>
              <a:rPr lang="nl-NL" sz="2200" b="1" dirty="0" smtClean="0">
                <a:solidFill>
                  <a:srgbClr val="FF0000"/>
                </a:solidFill>
              </a:rPr>
              <a:t>Spartanen:</a:t>
            </a:r>
          </a:p>
          <a:p>
            <a:pPr marL="0" indent="0">
              <a:buNone/>
            </a:pPr>
            <a:r>
              <a:rPr lang="nl-NL" sz="2400" dirty="0" smtClean="0">
                <a:solidFill>
                  <a:srgbClr val="FF0000"/>
                </a:solidFill>
              </a:rPr>
              <a:t>In Sparta was het een gevestigd instituut dat een ervaren krijgsman een jongeling onder zijn hoede nam. </a:t>
            </a:r>
            <a:r>
              <a:rPr lang="nl-NL" sz="2400" dirty="0" smtClean="0">
                <a:solidFill>
                  <a:srgbClr val="FF0000"/>
                </a:solidFill>
              </a:rPr>
              <a:t>De </a:t>
            </a:r>
            <a:r>
              <a:rPr lang="nl-NL" sz="2400" dirty="0" smtClean="0">
                <a:solidFill>
                  <a:srgbClr val="FF0000"/>
                </a:solidFill>
              </a:rPr>
              <a:t>oudere man werd </a:t>
            </a:r>
            <a:r>
              <a:rPr lang="nl-NL" sz="2400" i="1" dirty="0" err="1" smtClean="0">
                <a:solidFill>
                  <a:srgbClr val="FF0000"/>
                </a:solidFill>
              </a:rPr>
              <a:t>erast</a:t>
            </a:r>
            <a:r>
              <a:rPr lang="nl-NL" sz="2400" dirty="0" smtClean="0">
                <a:solidFill>
                  <a:srgbClr val="FF0000"/>
                </a:solidFill>
              </a:rPr>
              <a:t> ('minnaar') genoemd. Hij moest de jongeman begeleiden en de erecode bijbrengen. Maandenlang leefden beiden samen en er ontstonden veel liefdesverhoudingen tussen ouderen en jongeren. </a:t>
            </a:r>
            <a:r>
              <a:rPr lang="nl-NL" sz="2400" dirty="0" smtClean="0">
                <a:solidFill>
                  <a:srgbClr val="FF0000"/>
                </a:solidFill>
              </a:rPr>
              <a:t>De </a:t>
            </a:r>
            <a:r>
              <a:rPr lang="nl-NL" sz="2400" dirty="0" smtClean="0">
                <a:solidFill>
                  <a:srgbClr val="FF0000"/>
                </a:solidFill>
              </a:rPr>
              <a:t>meest deugdzame krijgsmannen maakten kans bij de mooiste jongelingen. Het gold voor een </a:t>
            </a:r>
            <a:r>
              <a:rPr lang="nl-NL" sz="2400" dirty="0" smtClean="0">
                <a:solidFill>
                  <a:srgbClr val="FF0000"/>
                </a:solidFill>
              </a:rPr>
              <a:t>jongeman </a:t>
            </a:r>
            <a:r>
              <a:rPr lang="nl-NL" sz="2400" dirty="0" smtClean="0">
                <a:solidFill>
                  <a:srgbClr val="FF0000"/>
                </a:solidFill>
              </a:rPr>
              <a:t>als een schande geen minnaar te vinden. </a:t>
            </a:r>
            <a:endParaRPr lang="nl-NL" sz="2400" dirty="0" smtClean="0">
              <a:solidFill>
                <a:srgbClr val="FF0000"/>
              </a:solidFill>
            </a:endParaRPr>
          </a:p>
          <a:p>
            <a:pPr marL="0" indent="0">
              <a:buNone/>
            </a:pPr>
            <a:endParaRPr lang="nl-NL" sz="2400" i="1" dirty="0" smtClean="0">
              <a:solidFill>
                <a:srgbClr val="FF0000"/>
              </a:solidFill>
            </a:endParaRPr>
          </a:p>
          <a:p>
            <a:pPr marL="0" indent="0">
              <a:buNone/>
            </a:pPr>
            <a:r>
              <a:rPr lang="nl-NL" sz="2400" i="1" dirty="0" smtClean="0">
                <a:solidFill>
                  <a:srgbClr val="FF0000"/>
                </a:solidFill>
              </a:rPr>
              <a:t>Onze normen en waarden ….</a:t>
            </a:r>
            <a:endParaRPr lang="nl-NL" sz="2200"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amond(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amond(in)">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diamond(in)">
                                      <p:cBhvr>
                                        <p:cTn id="17"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761</Words>
  <Application>Microsoft Office PowerPoint</Application>
  <PresentationFormat>Aangepast</PresentationFormat>
  <Paragraphs>118</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Historisch Redeneren</vt:lpstr>
      <vt:lpstr>Wat gaan we doen?</vt:lpstr>
      <vt:lpstr>Lesdoelen</vt:lpstr>
      <vt:lpstr>Bron gebruik</vt:lpstr>
      <vt:lpstr>Dia 5</vt:lpstr>
      <vt:lpstr>Dia 6</vt:lpstr>
      <vt:lpstr>Dia 7</vt:lpstr>
      <vt:lpstr>Standplaatsgebondenheid</vt:lpstr>
      <vt:lpstr>Standplaatsgebondenheid</vt:lpstr>
      <vt:lpstr>Standplaatsgebondenheid</vt:lpstr>
      <vt:lpstr>Afsluiting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3: De Sovjet-Unie</dc:title>
  <dc:creator>Paul de Haan</dc:creator>
  <cp:lastModifiedBy>pdehaan</cp:lastModifiedBy>
  <cp:revision>24</cp:revision>
  <dcterms:created xsi:type="dcterms:W3CDTF">2017-01-21T10:26:06Z</dcterms:created>
  <dcterms:modified xsi:type="dcterms:W3CDTF">2017-02-23T11:40:24Z</dcterms:modified>
</cp:coreProperties>
</file>